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Roboto Mon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2" Type="http://schemas.openxmlformats.org/officeDocument/2006/relationships/font" Target="fonts/RobotoMono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44" Type="http://schemas.openxmlformats.org/officeDocument/2006/relationships/font" Target="fonts/RobotoMono-italic.fntdata"/><Relationship Id="rId21" Type="http://schemas.openxmlformats.org/officeDocument/2006/relationships/slide" Target="slides/slide16.xml"/><Relationship Id="rId43" Type="http://schemas.openxmlformats.org/officeDocument/2006/relationships/font" Target="fonts/RobotoMon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RobotoMon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https://ssd.eff.org/en/playlist/activist-or-protester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03c4879c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03c4879c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03c4879c2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03c4879c2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03c4879c2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03c4879c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03c4879c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03c4879c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03c4879c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03c4879c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03c4879c2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03c4879c2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03c4879c2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03c4879c2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03c4879c2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03c4879c2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03c4879c2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03c4879c2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03c4879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03c4879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03c4879c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03c4879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03c4879c2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03c4879c2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0ce860df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0ce860df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0ce860df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0ce860df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0ce860df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0ce860df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0ce860df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0ce860df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0ce860df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0ce860df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ce860df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0ce860df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0ce860df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0ce860df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0ce860df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0ce860df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0ce860df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0ce860df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Consider using a separate email address, and try to avoid giving your phone number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03c4879c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03c4879c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0ce860df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0ce860df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0ce860df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0ce860df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03c4879c2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03c4879c2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03c4879c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03c4879c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03c4879c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03c4879c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03c4879c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03c4879c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03c4879c2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03c4879c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3c4879c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3c4879c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03c4879c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03c4879c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hyperlink" Target="https://goo.gl/maps/qZTT5myNJGyGFsqHA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osintframework.com" TargetMode="External"/><Relationship Id="rId4" Type="http://schemas.openxmlformats.org/officeDocument/2006/relationships/hyperlink" Target="https://ssd.eff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460950" y="79647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 Open-Source Intelligence</a:t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(“OSINT”)</a:t>
            </a:r>
            <a:endParaRPr b="1" sz="4800"/>
          </a:p>
        </p:txBody>
      </p:sp>
      <p:cxnSp>
        <p:nvCxnSpPr>
          <p:cNvPr id="68" name="Google Shape;68;p13"/>
          <p:cNvCxnSpPr/>
          <p:nvPr/>
        </p:nvCxnSpPr>
        <p:spPr>
          <a:xfrm flipH="1" rot="10800000">
            <a:off x="388513" y="2211888"/>
            <a:ext cx="8367000" cy="234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113" y="2407900"/>
            <a:ext cx="3385776" cy="18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type="title"/>
          </p:nvPr>
        </p:nvSpPr>
        <p:spPr>
          <a:xfrm>
            <a:off x="460950" y="4245899"/>
            <a:ext cx="8222100" cy="8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ssd.eff.org</a:t>
            </a:r>
            <a:endParaRPr b="1"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b="38413" l="49492" r="27451" t="50055"/>
          <a:stretch/>
        </p:blipFill>
        <p:spPr>
          <a:xfrm>
            <a:off x="5" y="826905"/>
            <a:ext cx="9144003" cy="3489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625" y="122700"/>
            <a:ext cx="2387425" cy="63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2"/>
          <p:cNvCxnSpPr/>
          <p:nvPr/>
        </p:nvCxnSpPr>
        <p:spPr>
          <a:xfrm flipH="1">
            <a:off x="4906025" y="1052375"/>
            <a:ext cx="1047300" cy="1289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2"/>
          <p:cNvCxnSpPr/>
          <p:nvPr/>
        </p:nvCxnSpPr>
        <p:spPr>
          <a:xfrm>
            <a:off x="2499150" y="1072500"/>
            <a:ext cx="735300" cy="1137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043" y="122693"/>
            <a:ext cx="3287200" cy="9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764" y="0"/>
            <a:ext cx="67404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/>
          <p:nvPr/>
        </p:nvSpPr>
        <p:spPr>
          <a:xfrm>
            <a:off x="5911275" y="840875"/>
            <a:ext cx="1269000" cy="2054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4">
            <a:alphaModFix/>
          </a:blip>
          <a:srcRect b="25700" l="0" r="0" t="26367"/>
          <a:stretch/>
        </p:blipFill>
        <p:spPr>
          <a:xfrm>
            <a:off x="7270900" y="1555900"/>
            <a:ext cx="1820625" cy="50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/>
          <p:nvPr/>
        </p:nvSpPr>
        <p:spPr>
          <a:xfrm>
            <a:off x="4694100" y="2452150"/>
            <a:ext cx="1269000" cy="95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3476014" y="2144350"/>
            <a:ext cx="1662000" cy="3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6000" y="2152375"/>
            <a:ext cx="1662274" cy="29187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/>
          <p:nvPr/>
        </p:nvSpPr>
        <p:spPr>
          <a:xfrm>
            <a:off x="5036725" y="1771875"/>
            <a:ext cx="896400" cy="29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23"/>
          <p:cNvCxnSpPr>
            <a:stCxn id="141" idx="2"/>
          </p:cNvCxnSpPr>
          <p:nvPr/>
        </p:nvCxnSpPr>
        <p:spPr>
          <a:xfrm>
            <a:off x="4307137" y="2444247"/>
            <a:ext cx="729600" cy="42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4" name="Google Shape;14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2387" y="1807250"/>
            <a:ext cx="825075" cy="2211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3"/>
          <p:cNvCxnSpPr>
            <a:stCxn id="142" idx="2"/>
          </p:cNvCxnSpPr>
          <p:nvPr/>
        </p:nvCxnSpPr>
        <p:spPr>
          <a:xfrm flipH="1">
            <a:off x="5328925" y="2063775"/>
            <a:ext cx="156000" cy="73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764" y="0"/>
            <a:ext cx="67404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/>
          <p:nvPr/>
        </p:nvSpPr>
        <p:spPr>
          <a:xfrm>
            <a:off x="5911275" y="840875"/>
            <a:ext cx="1269000" cy="2054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4">
            <a:alphaModFix/>
          </a:blip>
          <a:srcRect b="25700" l="0" r="0" t="26367"/>
          <a:stretch/>
        </p:blipFill>
        <p:spPr>
          <a:xfrm>
            <a:off x="7270900" y="1555900"/>
            <a:ext cx="1820625" cy="50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/>
          <p:nvPr/>
        </p:nvSpPr>
        <p:spPr>
          <a:xfrm>
            <a:off x="4694100" y="2452150"/>
            <a:ext cx="1269000" cy="95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3476014" y="2144350"/>
            <a:ext cx="1662000" cy="3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6000" y="2152375"/>
            <a:ext cx="1662274" cy="29187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/>
          <p:nvPr/>
        </p:nvSpPr>
        <p:spPr>
          <a:xfrm>
            <a:off x="5036725" y="1771875"/>
            <a:ext cx="896400" cy="29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24"/>
          <p:cNvCxnSpPr>
            <a:stCxn id="155" idx="2"/>
          </p:cNvCxnSpPr>
          <p:nvPr/>
        </p:nvCxnSpPr>
        <p:spPr>
          <a:xfrm>
            <a:off x="4307137" y="2444247"/>
            <a:ext cx="729600" cy="42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8" name="Google Shape;15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2387" y="1807250"/>
            <a:ext cx="825075" cy="2211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24"/>
          <p:cNvCxnSpPr>
            <a:stCxn id="156" idx="2"/>
          </p:cNvCxnSpPr>
          <p:nvPr/>
        </p:nvCxnSpPr>
        <p:spPr>
          <a:xfrm flipH="1">
            <a:off x="5328925" y="2063775"/>
            <a:ext cx="156000" cy="73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24"/>
          <p:cNvSpPr/>
          <p:nvPr/>
        </p:nvSpPr>
        <p:spPr>
          <a:xfrm>
            <a:off x="0" y="0"/>
            <a:ext cx="3042900" cy="18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Nice cars (e.g. Teslas) == upper middle-class area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Well-kept trees, lots of signs, heavy traffic in street in the back, etc. == mall / shopping center</a:t>
            </a:r>
            <a:endParaRPr/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Garage structure on left</a:t>
            </a:r>
            <a:endParaRPr/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Angle of shot == probably taken from second floor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425" y="817638"/>
            <a:ext cx="6675151" cy="35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/>
          <p:nvPr/>
        </p:nvSpPr>
        <p:spPr>
          <a:xfrm>
            <a:off x="1552100" y="3479350"/>
            <a:ext cx="1531200" cy="584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800" y="1109548"/>
            <a:ext cx="5163675" cy="38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545475" y="266875"/>
            <a:ext cx="36153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✔ Shopping center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545475" y="266875"/>
            <a:ext cx="36153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✔ Shopping center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✔ Michael’s/Tile Shop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027" y="1078875"/>
            <a:ext cx="4756025" cy="352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/>
        </p:nvSpPr>
        <p:spPr>
          <a:xfrm>
            <a:off x="545475" y="266875"/>
            <a:ext cx="36153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✔ Shopping center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✔ Michael’s/Tile Shop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✔ Garage next to cinema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974" y="1022075"/>
            <a:ext cx="4812350" cy="357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/>
        </p:nvSpPr>
        <p:spPr>
          <a:xfrm>
            <a:off x="545475" y="266875"/>
            <a:ext cx="36153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✔ Shopping center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✔ Michael’s/Tile Shop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✔ Garage next to cinema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✔ Walkway (2nd-floor view)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350" y="973075"/>
            <a:ext cx="4177926" cy="358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362" y="222900"/>
            <a:ext cx="6667272" cy="35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2790438" y="3872100"/>
            <a:ext cx="35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rgbClr val="F4CCCC"/>
                </a:solidFill>
                <a:hlinkClick r:id="rId4"/>
              </a:rPr>
              <a:t>Google Maps</a:t>
            </a:r>
            <a:endParaRPr sz="3600">
              <a:solidFill>
                <a:srgbClr val="F4CCCC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460950" y="37350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OSINT CTF</a:t>
            </a:r>
            <a:endParaRPr u="sng"/>
          </a:p>
        </p:txBody>
      </p:sp>
      <p:sp>
        <p:nvSpPr>
          <p:cNvPr id="202" name="Google Shape;202;p31"/>
          <p:cNvSpPr txBox="1"/>
          <p:nvPr>
            <p:ph idx="4294967295" type="body"/>
          </p:nvPr>
        </p:nvSpPr>
        <p:spPr>
          <a:xfrm>
            <a:off x="362250" y="2244450"/>
            <a:ext cx="84195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https://kernelmethod.github.io/osint</a:t>
            </a:r>
            <a:endParaRPr sz="3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25402" l="4226" r="4290" t="5493"/>
          <a:stretch/>
        </p:blipFill>
        <p:spPr>
          <a:xfrm>
            <a:off x="4473000" y="1176361"/>
            <a:ext cx="4481350" cy="1312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33307" l="4351" r="3643" t="3187"/>
          <a:stretch/>
        </p:blipFill>
        <p:spPr>
          <a:xfrm>
            <a:off x="4473000" y="2489124"/>
            <a:ext cx="4481350" cy="147801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type="title"/>
          </p:nvPr>
        </p:nvSpPr>
        <p:spPr>
          <a:xfrm>
            <a:off x="340100" y="2065350"/>
            <a:ext cx="36897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OSINT?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460950" y="24002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Protecting yourself </a:t>
            </a:r>
            <a:r>
              <a:rPr lang="en" u="sng"/>
              <a:t>from OSINT</a:t>
            </a:r>
            <a:endParaRPr u="sng"/>
          </a:p>
        </p:txBody>
      </p:sp>
      <p:sp>
        <p:nvSpPr>
          <p:cNvPr id="208" name="Google Shape;208;p32"/>
          <p:cNvSpPr txBox="1"/>
          <p:nvPr/>
        </p:nvSpPr>
        <p:spPr>
          <a:xfrm>
            <a:off x="898950" y="1380550"/>
            <a:ext cx="7346100" cy="28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You probably don’t need to start living in a cave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460950" y="24002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Protecting yourself from OSINT</a:t>
            </a:r>
            <a:endParaRPr u="sng"/>
          </a:p>
        </p:txBody>
      </p:sp>
      <p:sp>
        <p:nvSpPr>
          <p:cNvPr id="214" name="Google Shape;214;p33"/>
          <p:cNvSpPr txBox="1"/>
          <p:nvPr/>
        </p:nvSpPr>
        <p:spPr>
          <a:xfrm>
            <a:off x="898950" y="1380550"/>
            <a:ext cx="7346100" cy="28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You probably don’t need to start living in a cave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Generic advice (“don’t post personal information online!!!1!11!!) isn’t very helpful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460950" y="24002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Protecting yourself from OSINT</a:t>
            </a:r>
            <a:endParaRPr u="sng"/>
          </a:p>
        </p:txBody>
      </p:sp>
      <p:sp>
        <p:nvSpPr>
          <p:cNvPr id="220" name="Google Shape;220;p34"/>
          <p:cNvSpPr txBox="1"/>
          <p:nvPr/>
        </p:nvSpPr>
        <p:spPr>
          <a:xfrm>
            <a:off x="898950" y="1380550"/>
            <a:ext cx="7346100" cy="28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You probably don’t need to start living in a cave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Generic advice (“don’t post personal information online!!!1!11!!) isn’t very helpful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Instead focus on </a:t>
            </a:r>
            <a:r>
              <a:rPr b="1" i="1" lang="en" sz="2400">
                <a:solidFill>
                  <a:srgbClr val="FFFFFF"/>
                </a:solidFill>
              </a:rPr>
              <a:t>k</a:t>
            </a:r>
            <a:r>
              <a:rPr b="1" i="1" lang="en" sz="2400">
                <a:solidFill>
                  <a:srgbClr val="FFFFFF"/>
                </a:solidFill>
              </a:rPr>
              <a:t>nowing your threat model</a:t>
            </a:r>
            <a:endParaRPr i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460950" y="24002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Protecting yourself from OSINT</a:t>
            </a:r>
            <a:endParaRPr u="sng"/>
          </a:p>
        </p:txBody>
      </p:sp>
      <p:sp>
        <p:nvSpPr>
          <p:cNvPr id="226" name="Google Shape;226;p35"/>
          <p:cNvSpPr txBox="1"/>
          <p:nvPr/>
        </p:nvSpPr>
        <p:spPr>
          <a:xfrm>
            <a:off x="1118100" y="1528675"/>
            <a:ext cx="69078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7" name="Google Shape;227;p35"/>
          <p:cNvSpPr txBox="1"/>
          <p:nvPr/>
        </p:nvSpPr>
        <p:spPr>
          <a:xfrm>
            <a:off x="898950" y="1252825"/>
            <a:ext cx="73461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Suppose you wanted to protect apartment and possessions. You might ask yourself:</a:t>
            </a:r>
            <a:endParaRPr i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460950" y="24002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Protecting yourself from OSINT</a:t>
            </a:r>
            <a:endParaRPr u="sng"/>
          </a:p>
        </p:txBody>
      </p:sp>
      <p:sp>
        <p:nvSpPr>
          <p:cNvPr id="233" name="Google Shape;233;p36"/>
          <p:cNvSpPr txBox="1"/>
          <p:nvPr/>
        </p:nvSpPr>
        <p:spPr>
          <a:xfrm>
            <a:off x="1118100" y="1528675"/>
            <a:ext cx="69078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898950" y="1252825"/>
            <a:ext cx="73461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Suppose you wanted to protect apartment and possessions. You might ask yourself: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i="1" lang="en" sz="2400">
                <a:solidFill>
                  <a:srgbClr val="FFFFFF"/>
                </a:solidFill>
              </a:rPr>
              <a:t>What</a:t>
            </a:r>
            <a:r>
              <a:rPr i="1" lang="en" sz="2400">
                <a:solidFill>
                  <a:srgbClr val="FFFFFF"/>
                </a:solidFill>
              </a:rPr>
              <a:t> do I have that’s worth protecting?</a:t>
            </a:r>
            <a:endParaRPr i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460950" y="24002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Protecting yourself from OSINT</a:t>
            </a:r>
            <a:endParaRPr u="sng"/>
          </a:p>
        </p:txBody>
      </p:sp>
      <p:sp>
        <p:nvSpPr>
          <p:cNvPr id="240" name="Google Shape;240;p37"/>
          <p:cNvSpPr txBox="1"/>
          <p:nvPr/>
        </p:nvSpPr>
        <p:spPr>
          <a:xfrm>
            <a:off x="1118100" y="1528675"/>
            <a:ext cx="69078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41" name="Google Shape;241;p37"/>
          <p:cNvSpPr txBox="1"/>
          <p:nvPr/>
        </p:nvSpPr>
        <p:spPr>
          <a:xfrm>
            <a:off x="898950" y="1252825"/>
            <a:ext cx="73461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Suppose you wanted to protect apartment and possessions. You might ask yourself: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E2F3"/>
              </a:buClr>
              <a:buSzPts val="2400"/>
              <a:buChar char="●"/>
            </a:pPr>
            <a:r>
              <a:rPr b="1" i="1" lang="en" sz="2400">
                <a:solidFill>
                  <a:srgbClr val="CFE2F3"/>
                </a:solidFill>
              </a:rPr>
              <a:t>What</a:t>
            </a:r>
            <a:r>
              <a:rPr i="1" lang="en" sz="2400">
                <a:solidFill>
                  <a:srgbClr val="CFE2F3"/>
                </a:solidFill>
              </a:rPr>
              <a:t> do I have that’s worth protecting?</a:t>
            </a:r>
            <a:endParaRPr i="1" sz="2400">
              <a:solidFill>
                <a:srgbClr val="CFE2F3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i="1" lang="en" sz="2400">
                <a:solidFill>
                  <a:srgbClr val="FFFFFF"/>
                </a:solidFill>
              </a:rPr>
              <a:t>Who</a:t>
            </a:r>
            <a:r>
              <a:rPr i="1" lang="en" sz="2400">
                <a:solidFill>
                  <a:srgbClr val="FFFFFF"/>
                </a:solidFill>
              </a:rPr>
              <a:t> do I want to protect it from?</a:t>
            </a:r>
            <a:endParaRPr i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460950" y="24002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</a:t>
            </a:r>
            <a:r>
              <a:rPr lang="en" u="sng"/>
              <a:t>rotecting yourself</a:t>
            </a:r>
            <a:r>
              <a:rPr lang="en" u="sng"/>
              <a:t> from OSINT</a:t>
            </a:r>
            <a:endParaRPr u="sng"/>
          </a:p>
        </p:txBody>
      </p:sp>
      <p:sp>
        <p:nvSpPr>
          <p:cNvPr id="247" name="Google Shape;247;p38"/>
          <p:cNvSpPr txBox="1"/>
          <p:nvPr/>
        </p:nvSpPr>
        <p:spPr>
          <a:xfrm>
            <a:off x="1118100" y="1528675"/>
            <a:ext cx="69078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898950" y="1252825"/>
            <a:ext cx="73461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Suppose you wanted to protect apartment and possessions. You might ask yourself: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E2F3"/>
              </a:buClr>
              <a:buSzPts val="2400"/>
              <a:buChar char="●"/>
            </a:pPr>
            <a:r>
              <a:rPr b="1" i="1" lang="en" sz="2400">
                <a:solidFill>
                  <a:srgbClr val="CFE2F3"/>
                </a:solidFill>
              </a:rPr>
              <a:t>What</a:t>
            </a:r>
            <a:r>
              <a:rPr i="1" lang="en" sz="2400">
                <a:solidFill>
                  <a:srgbClr val="CFE2F3"/>
                </a:solidFill>
              </a:rPr>
              <a:t> do I have that’s worth protecting?</a:t>
            </a:r>
            <a:endParaRPr i="1" sz="2400">
              <a:solidFill>
                <a:srgbClr val="CFE2F3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400"/>
              <a:buChar char="●"/>
            </a:pPr>
            <a:r>
              <a:rPr b="1" i="1" lang="en" sz="2400">
                <a:solidFill>
                  <a:srgbClr val="CFE2F3"/>
                </a:solidFill>
              </a:rPr>
              <a:t>Who</a:t>
            </a:r>
            <a:r>
              <a:rPr i="1" lang="en" sz="2400">
                <a:solidFill>
                  <a:srgbClr val="CFE2F3"/>
                </a:solidFill>
              </a:rPr>
              <a:t> do I want to protect it from?</a:t>
            </a:r>
            <a:endParaRPr i="1" sz="2400">
              <a:solidFill>
                <a:srgbClr val="CFE2F3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i="1" lang="en" sz="2400">
                <a:solidFill>
                  <a:srgbClr val="FFFFFF"/>
                </a:solidFill>
              </a:rPr>
              <a:t>How likely</a:t>
            </a:r>
            <a:r>
              <a:rPr i="1" lang="en" sz="2400">
                <a:solidFill>
                  <a:srgbClr val="FFFFFF"/>
                </a:solidFill>
              </a:rPr>
              <a:t> is it that I will need to protect it?</a:t>
            </a:r>
            <a:endParaRPr i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460950" y="24002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Protecting yourself from OSINT</a:t>
            </a:r>
            <a:endParaRPr u="sng"/>
          </a:p>
        </p:txBody>
      </p:sp>
      <p:sp>
        <p:nvSpPr>
          <p:cNvPr id="254" name="Google Shape;254;p39"/>
          <p:cNvSpPr txBox="1"/>
          <p:nvPr/>
        </p:nvSpPr>
        <p:spPr>
          <a:xfrm>
            <a:off x="1118100" y="1528675"/>
            <a:ext cx="69078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55" name="Google Shape;255;p39"/>
          <p:cNvSpPr txBox="1"/>
          <p:nvPr/>
        </p:nvSpPr>
        <p:spPr>
          <a:xfrm>
            <a:off x="898950" y="1252825"/>
            <a:ext cx="73461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Suppose you wanted to protect apartment and possessions. You might ask yourself: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E2F3"/>
              </a:buClr>
              <a:buSzPts val="2400"/>
              <a:buChar char="●"/>
            </a:pPr>
            <a:r>
              <a:rPr b="1" i="1" lang="en" sz="2400">
                <a:solidFill>
                  <a:srgbClr val="CFE2F3"/>
                </a:solidFill>
              </a:rPr>
              <a:t>What</a:t>
            </a:r>
            <a:r>
              <a:rPr i="1" lang="en" sz="2400">
                <a:solidFill>
                  <a:srgbClr val="CFE2F3"/>
                </a:solidFill>
              </a:rPr>
              <a:t> do I have that’s worth protecting?</a:t>
            </a:r>
            <a:endParaRPr i="1" sz="2400">
              <a:solidFill>
                <a:srgbClr val="CFE2F3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400"/>
              <a:buChar char="●"/>
            </a:pPr>
            <a:r>
              <a:rPr b="1" i="1" lang="en" sz="2400">
                <a:solidFill>
                  <a:srgbClr val="CFE2F3"/>
                </a:solidFill>
              </a:rPr>
              <a:t>Who</a:t>
            </a:r>
            <a:r>
              <a:rPr i="1" lang="en" sz="2400">
                <a:solidFill>
                  <a:srgbClr val="CFE2F3"/>
                </a:solidFill>
              </a:rPr>
              <a:t> do I want to protect it from?</a:t>
            </a:r>
            <a:endParaRPr i="1" sz="2400">
              <a:solidFill>
                <a:srgbClr val="CFE2F3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400"/>
              <a:buChar char="●"/>
            </a:pPr>
            <a:r>
              <a:rPr b="1" i="1" lang="en" sz="2400">
                <a:solidFill>
                  <a:srgbClr val="CFE2F3"/>
                </a:solidFill>
              </a:rPr>
              <a:t>How likely</a:t>
            </a:r>
            <a:r>
              <a:rPr i="1" lang="en" sz="2400">
                <a:solidFill>
                  <a:srgbClr val="CFE2F3"/>
                </a:solidFill>
              </a:rPr>
              <a:t> is it that I will need to protect it?</a:t>
            </a:r>
            <a:endParaRPr i="1" sz="2400">
              <a:solidFill>
                <a:srgbClr val="CFE2F3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i="1" lang="en" sz="2400">
                <a:solidFill>
                  <a:srgbClr val="FFFFFF"/>
                </a:solidFill>
              </a:rPr>
              <a:t>How bad</a:t>
            </a:r>
            <a:r>
              <a:rPr i="1" lang="en" sz="2400">
                <a:solidFill>
                  <a:srgbClr val="FFFFFF"/>
                </a:solidFill>
              </a:rPr>
              <a:t> are the consequences</a:t>
            </a:r>
            <a:r>
              <a:rPr i="1" lang="en" sz="2400">
                <a:solidFill>
                  <a:srgbClr val="FFFFFF"/>
                </a:solidFill>
              </a:rPr>
              <a:t> if I fail?</a:t>
            </a:r>
            <a:endParaRPr i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460950" y="24002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Protecting yourself from OSINT</a:t>
            </a:r>
            <a:endParaRPr u="sng"/>
          </a:p>
        </p:txBody>
      </p:sp>
      <p:sp>
        <p:nvSpPr>
          <p:cNvPr id="261" name="Google Shape;261;p40"/>
          <p:cNvSpPr txBox="1"/>
          <p:nvPr/>
        </p:nvSpPr>
        <p:spPr>
          <a:xfrm>
            <a:off x="1118100" y="1528675"/>
            <a:ext cx="69078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62" name="Google Shape;262;p40"/>
          <p:cNvSpPr txBox="1"/>
          <p:nvPr/>
        </p:nvSpPr>
        <p:spPr>
          <a:xfrm>
            <a:off x="898950" y="1252825"/>
            <a:ext cx="73461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Suppose you wanted to protect apartment and possessions. You might ask yourself: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E2F3"/>
              </a:buClr>
              <a:buSzPts val="2400"/>
              <a:buChar char="●"/>
            </a:pPr>
            <a:r>
              <a:rPr b="1" i="1" lang="en" sz="2400">
                <a:solidFill>
                  <a:srgbClr val="CFE2F3"/>
                </a:solidFill>
              </a:rPr>
              <a:t>What</a:t>
            </a:r>
            <a:r>
              <a:rPr i="1" lang="en" sz="2400">
                <a:solidFill>
                  <a:srgbClr val="CFE2F3"/>
                </a:solidFill>
              </a:rPr>
              <a:t> do I have that’s worth protecting?</a:t>
            </a:r>
            <a:endParaRPr i="1" sz="2400">
              <a:solidFill>
                <a:srgbClr val="CFE2F3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400"/>
              <a:buChar char="●"/>
            </a:pPr>
            <a:r>
              <a:rPr b="1" i="1" lang="en" sz="2400">
                <a:solidFill>
                  <a:srgbClr val="CFE2F3"/>
                </a:solidFill>
              </a:rPr>
              <a:t>Who</a:t>
            </a:r>
            <a:r>
              <a:rPr i="1" lang="en" sz="2400">
                <a:solidFill>
                  <a:srgbClr val="CFE2F3"/>
                </a:solidFill>
              </a:rPr>
              <a:t> do I want to protect it from?</a:t>
            </a:r>
            <a:endParaRPr i="1" sz="2400">
              <a:solidFill>
                <a:srgbClr val="CFE2F3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400"/>
              <a:buChar char="●"/>
            </a:pPr>
            <a:r>
              <a:rPr b="1" i="1" lang="en" sz="2400">
                <a:solidFill>
                  <a:srgbClr val="CFE2F3"/>
                </a:solidFill>
              </a:rPr>
              <a:t>How likely</a:t>
            </a:r>
            <a:r>
              <a:rPr i="1" lang="en" sz="2400">
                <a:solidFill>
                  <a:srgbClr val="CFE2F3"/>
                </a:solidFill>
              </a:rPr>
              <a:t> is it that I will need to protect it?</a:t>
            </a:r>
            <a:endParaRPr i="1" sz="2400">
              <a:solidFill>
                <a:srgbClr val="CFE2F3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400"/>
              <a:buChar char="●"/>
            </a:pPr>
            <a:r>
              <a:rPr b="1" i="1" lang="en" sz="2400">
                <a:solidFill>
                  <a:srgbClr val="CFE2F3"/>
                </a:solidFill>
              </a:rPr>
              <a:t>How bad</a:t>
            </a:r>
            <a:r>
              <a:rPr i="1" lang="en" sz="2400">
                <a:solidFill>
                  <a:srgbClr val="CFE2F3"/>
                </a:solidFill>
              </a:rPr>
              <a:t> are the consequences</a:t>
            </a:r>
            <a:r>
              <a:rPr i="1" lang="en" sz="2400">
                <a:solidFill>
                  <a:srgbClr val="CFE2F3"/>
                </a:solidFill>
              </a:rPr>
              <a:t> if I fail?</a:t>
            </a:r>
            <a:endParaRPr i="1" sz="2400">
              <a:solidFill>
                <a:srgbClr val="CFE2F3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i="1" lang="en" sz="2400">
                <a:solidFill>
                  <a:srgbClr val="FFFFFF"/>
                </a:solidFill>
              </a:rPr>
              <a:t>How much trouble am I willing to go through</a:t>
            </a:r>
            <a:r>
              <a:rPr i="1" lang="en" sz="2400">
                <a:solidFill>
                  <a:srgbClr val="FFFFFF"/>
                </a:solidFill>
              </a:rPr>
              <a:t> to prevent these consequences?</a:t>
            </a:r>
            <a:endParaRPr i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60950" y="24002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General OpSec tips</a:t>
            </a:r>
            <a:endParaRPr u="sng"/>
          </a:p>
        </p:txBody>
      </p:sp>
      <p:sp>
        <p:nvSpPr>
          <p:cNvPr id="268" name="Google Shape;268;p41"/>
          <p:cNvSpPr txBox="1"/>
          <p:nvPr/>
        </p:nvSpPr>
        <p:spPr>
          <a:xfrm>
            <a:off x="1118100" y="1528675"/>
            <a:ext cx="69078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69" name="Google Shape;269;p41"/>
          <p:cNvSpPr txBox="1"/>
          <p:nvPr/>
        </p:nvSpPr>
        <p:spPr>
          <a:xfrm>
            <a:off x="739350" y="1186050"/>
            <a:ext cx="76653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Be careful what name you use, </a:t>
            </a:r>
            <a:r>
              <a:rPr i="1" lang="en" sz="2400">
                <a:solidFill>
                  <a:srgbClr val="FFFFFF"/>
                </a:solidFill>
              </a:rPr>
              <a:t>including your username</a:t>
            </a:r>
            <a:endParaRPr i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Immediately go to your privacy settings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Be cautious about </a:t>
            </a:r>
            <a:r>
              <a:rPr i="1" lang="en" sz="2400">
                <a:solidFill>
                  <a:srgbClr val="FFFFFF"/>
                </a:solidFill>
              </a:rPr>
              <a:t>any</a:t>
            </a:r>
            <a:r>
              <a:rPr lang="en" sz="2400">
                <a:solidFill>
                  <a:srgbClr val="FFFFFF"/>
                </a:solidFill>
              </a:rPr>
              <a:t> picture you upload -- both the contents of the picture and metadata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Use two-factor authentication (2FA) and use a password manager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225" y="1134575"/>
            <a:ext cx="5131551" cy="39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type="title"/>
          </p:nvPr>
        </p:nvSpPr>
        <p:spPr>
          <a:xfrm>
            <a:off x="460975" y="12177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Q:</a:t>
            </a:r>
            <a:r>
              <a:rPr lang="en" sz="3200"/>
              <a:t> Where was this photo taken?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(precise geographic coordinates)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460950" y="24002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OpSec tips for the truly paranoid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(and those who actually need them)</a:t>
            </a:r>
            <a:endParaRPr sz="1800" u="sng"/>
          </a:p>
        </p:txBody>
      </p:sp>
      <p:sp>
        <p:nvSpPr>
          <p:cNvPr id="275" name="Google Shape;275;p42"/>
          <p:cNvSpPr txBox="1"/>
          <p:nvPr/>
        </p:nvSpPr>
        <p:spPr>
          <a:xfrm>
            <a:off x="1118100" y="1528675"/>
            <a:ext cx="69078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6" name="Google Shape;276;p42"/>
          <p:cNvSpPr txBox="1"/>
          <p:nvPr/>
        </p:nvSpPr>
        <p:spPr>
          <a:xfrm>
            <a:off x="739350" y="1359600"/>
            <a:ext cx="76653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Use end-to-end encrypted messaging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Use ad blockers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Use a VPN (</a:t>
            </a:r>
            <a:r>
              <a:rPr i="1" lang="en" sz="2400">
                <a:solidFill>
                  <a:srgbClr val="FFFFFF"/>
                </a:solidFill>
              </a:rPr>
              <a:t>not a catch-all tool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Delete all social media and request data deletion if you can (GDPR, CCPA)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460950" y="24002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Closing remarks</a:t>
            </a:r>
            <a:endParaRPr u="sng"/>
          </a:p>
        </p:txBody>
      </p:sp>
      <p:sp>
        <p:nvSpPr>
          <p:cNvPr id="282" name="Google Shape;282;p43"/>
          <p:cNvSpPr txBox="1"/>
          <p:nvPr/>
        </p:nvSpPr>
        <p:spPr>
          <a:xfrm>
            <a:off x="1118100" y="1528675"/>
            <a:ext cx="69078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83" name="Google Shape;283;p43"/>
          <p:cNvSpPr txBox="1"/>
          <p:nvPr/>
        </p:nvSpPr>
        <p:spPr>
          <a:xfrm>
            <a:off x="739350" y="1764450"/>
            <a:ext cx="76653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Be realistic about the threats you face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i="1" lang="en" sz="2400">
                <a:solidFill>
                  <a:srgbClr val="FFFFFF"/>
                </a:solidFill>
              </a:rPr>
              <a:t>“Security is a process, not a purchase”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Check out resources on the last slide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460950" y="423875"/>
            <a:ext cx="8222100" cy="32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Resources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OSINT Framework: </a:t>
            </a:r>
            <a:r>
              <a:rPr lang="en" sz="2400" u="sng">
                <a:solidFill>
                  <a:srgbClr val="F4CCCC"/>
                </a:solidFill>
                <a:hlinkClick r:id="rId3"/>
              </a:rPr>
              <a:t>https://osintframework.com</a:t>
            </a:r>
            <a:endParaRPr sz="2400">
              <a:solidFill>
                <a:srgbClr val="F4CCCC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Ryan Clark (Twitter: @RyansNotAHacker)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Surveillance Self-Defense (Electronic Frontiers Foundation): </a:t>
            </a:r>
            <a:r>
              <a:rPr lang="en" sz="2400" u="sng">
                <a:solidFill>
                  <a:srgbClr val="F4CCCC"/>
                </a:solidFill>
                <a:hlinkClick r:id="rId4"/>
              </a:rPr>
              <a:t>https://ssd.eff.org/</a:t>
            </a:r>
            <a:endParaRPr sz="2400">
              <a:solidFill>
                <a:srgbClr val="F4CCC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13329" l="4684" r="3815" t="0"/>
          <a:stretch/>
        </p:blipFill>
        <p:spPr>
          <a:xfrm>
            <a:off x="5487613" y="157525"/>
            <a:ext cx="3113051" cy="18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67" y="237975"/>
            <a:ext cx="4762599" cy="436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5166" y="2171525"/>
            <a:ext cx="2957951" cy="27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764" y="0"/>
            <a:ext cx="67404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764" y="0"/>
            <a:ext cx="67404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5911275" y="840875"/>
            <a:ext cx="1269000" cy="2054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 b="25700" l="0" r="0" t="26367"/>
          <a:stretch/>
        </p:blipFill>
        <p:spPr>
          <a:xfrm>
            <a:off x="7270900" y="1555900"/>
            <a:ext cx="1820625" cy="50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764" y="0"/>
            <a:ext cx="67404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/>
          <p:nvPr/>
        </p:nvSpPr>
        <p:spPr>
          <a:xfrm>
            <a:off x="5911275" y="840875"/>
            <a:ext cx="1269000" cy="2054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 b="25700" l="0" r="0" t="26367"/>
          <a:stretch/>
        </p:blipFill>
        <p:spPr>
          <a:xfrm>
            <a:off x="7270900" y="1555900"/>
            <a:ext cx="1820625" cy="50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/>
        </p:nvSpPr>
        <p:spPr>
          <a:xfrm>
            <a:off x="4694100" y="2452150"/>
            <a:ext cx="1269000" cy="95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38413" l="49492" r="27451" t="50055"/>
          <a:stretch/>
        </p:blipFill>
        <p:spPr>
          <a:xfrm>
            <a:off x="5" y="826905"/>
            <a:ext cx="9144003" cy="3489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38413" l="49492" r="27451" t="50055"/>
          <a:stretch/>
        </p:blipFill>
        <p:spPr>
          <a:xfrm>
            <a:off x="5" y="826905"/>
            <a:ext cx="9144003" cy="3489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625" y="122700"/>
            <a:ext cx="2387425" cy="63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21"/>
          <p:cNvCxnSpPr/>
          <p:nvPr/>
        </p:nvCxnSpPr>
        <p:spPr>
          <a:xfrm flipH="1">
            <a:off x="4906025" y="1052375"/>
            <a:ext cx="1047300" cy="1289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